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_rels/notesSlide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4.xml.rels" ContentType="application/vnd.openxmlformats-package.relationships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6.jpeg" ContentType="image/jpeg"/>
  <Override PartName="/ppt/media/image11.png" ContentType="image/png"/>
  <Override PartName="/ppt/media/image5.jpeg" ContentType="image/jpeg"/>
  <Override PartName="/ppt/media/image7.jpeg" ContentType="image/jpeg"/>
  <Override PartName="/ppt/media/image8.png" ContentType="image/png"/>
  <Override PartName="/ppt/media/image9.png" ContentType="image/png"/>
  <Override PartName="/ppt/media/image10.png" ContentType="image/png"/>
  <Override PartName="/ppt/media/image12.png" ContentType="image/png"/>
  <Override PartName="/ppt/media/image13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dt" idx="16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ftr" idx="17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54" name="PlaceHolder 6"/>
          <p:cNvSpPr>
            <a:spLocks noGrp="1"/>
          </p:cNvSpPr>
          <p:nvPr>
            <p:ph type="sldNum" idx="18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87A8B753-033F-449A-8A4F-7C766BD23823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IN" sz="2400" spc="-1" strike="noStrike">
              <a:latin typeface="Arial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053F7DD-9A38-4B27-8C8F-B07B120269A9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BCA9FB8-9E97-49F8-894D-9CE9380955A2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3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5A10492-45AC-477C-B0E9-1EEC44240BA1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203BF2-7497-434A-A04A-7E24AD195B1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178E76-C4A4-4AB2-A79A-97CAA5B256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38EDFC-0DB8-4B70-BD0E-94A0E090268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0A1F32-60D9-43A5-BFD7-021C447CFB4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5FDFE66-BE26-429C-8F17-833E1BBEED2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E8CFA7B-7510-4B9A-A36E-124038F349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ABB8DCB-B24C-4AC2-A5C7-3058087E79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43C631-7DF8-43BF-8E44-937DE53DB0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7F66926-B1AE-49EF-AB9D-69DE7D1C3A1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3E0FEC-94A7-4ACB-BA44-1AAC6AB1A8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18F0A99-8DAE-478F-9505-E738002916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A1CB57-D652-4B44-8EAC-BD6D4EA88F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116A25F-2649-4A5C-AD14-3C7FCEE6792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96F882-02F4-41C8-BE5E-B82BB21AF1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930F670-7B78-48DD-999B-FAC6AAA7AF3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5635AEB-1C44-43D3-9508-D42C310E3EE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5820070-F217-4D4D-ADF5-9E26A6FE8CD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7ADF9BF-5E3B-4B19-9F65-751AB8C6E5D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BC2651-24A7-4EE2-9F51-DC35E2E46EB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A007232-F884-4B1C-96BF-70AD0B6914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F061B1B-2888-4D49-8CAA-C7BC8817D8E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004D250-7E0A-4F1E-8CDC-54C8C49597F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CEF93B-9E45-4E97-8ADE-CB66C365881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8314B78-9888-4C4D-AE98-E96D3C4A8E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39C6BF6-9677-459E-BD2D-001F0A46245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369DCB-649C-43C2-AF4F-D13E429739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E642AEC-7877-46B9-8FFD-4D205A94A2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EC82EF4-9F31-463F-BADF-67B186B00B2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1EE2A9D-F4CE-4507-8322-7186907B6E7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9486237-680D-4BC0-A6CF-F5FEBBC37F3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37BBAF8-EB11-4A43-A21C-AB513E4716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78FE499-E265-4858-A881-6102B71F34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C6FED28-4E20-4394-82EF-523110727D9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41E3E0-B9C7-42A0-B538-310FB866CC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79FA178-4DE6-4ADD-807C-AAC260C586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DDF883A-9D0B-4929-A70F-6693C8C291E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76B0B1A-F37A-4C03-A1F5-3D3A9EE20DE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177942A-8E84-4BBE-8008-039FCA5519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079B257-DFFF-483A-B60B-C638121F20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CD06DC3-2A5D-4A7E-87DB-72FD737BD9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DFCB9DD-BF37-42CF-B5A2-68548F5DEC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66C818A-9BE7-4F52-A8EE-59BA9288006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5259BC0-85A0-43A9-9500-40490D7F775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BA7E00CF-9B8E-40B6-BE25-FF32306EB5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CD24FB-81AA-4138-B147-E8BC8A28D1B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7C4FBD6-9ABE-4764-B18F-9AFB2D77FC4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E24A58D-ABCD-4CA0-9F04-F5032F3E7A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78D07AC-DAE0-467B-BEE5-68282BE6079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BC19281-BE47-43F7-83ED-2BB58899FF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61E9139-B836-412E-98DC-4BB519E8E27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8BA43AE-6A60-46FF-9640-5298AFA3360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233224B-0E10-46A5-A982-20D1E9E7D4D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7A4068E-B057-44DD-98D8-51EAFA64010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B1136395-4265-44A7-9E11-2837B0E4DF4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1BD6E52-E37B-422D-B607-AECF7FA79B3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ADF7BE-789F-4078-990C-9C8A9ADB4C4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6819430-81EC-474A-9EC3-5DB09C09B88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704788-8A3F-4E3C-B7E2-7695453E7A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90FC2B-C43A-4199-BBCD-B8FB966B71F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3E2DE9-6E38-4EA5-BCFB-81612BB507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6"/>
          <p:cNvGrpSpPr/>
          <p:nvPr/>
        </p:nvGrpSpPr>
        <p:grpSpPr>
          <a:xfrm>
            <a:off x="0" y="-8640"/>
            <a:ext cx="12191040" cy="6866640"/>
            <a:chOff x="0" y="-8640"/>
            <a:chExt cx="12191040" cy="6866640"/>
          </a:xfrm>
        </p:grpSpPr>
        <p:sp>
          <p:nvSpPr>
            <p:cNvPr id="1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Isosceles Triangle 23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8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" name="Isosceles Triangle 27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" name="Isosceles Triangle 28"/>
            <p:cNvSpPr/>
            <p:nvPr/>
          </p:nvSpPr>
          <p:spPr>
            <a:xfrm>
              <a:off x="0" y="4013280"/>
              <a:ext cx="447480" cy="284364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1" name="PlaceHolder 1"/>
          <p:cNvSpPr>
            <a:spLocks noGrp="1"/>
          </p:cNvSpPr>
          <p:nvPr>
            <p:ph type="ftr" idx="1"/>
          </p:nvPr>
        </p:nvSpPr>
        <p:spPr>
          <a:xfrm>
            <a:off x="677160" y="6041520"/>
            <a:ext cx="6296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ldNum" idx="2"/>
          </p:nvPr>
        </p:nvSpPr>
        <p:spPr>
          <a:xfrm>
            <a:off x="8590680" y="6041520"/>
            <a:ext cx="6822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240AD9E-F731-4881-83D0-E092F1CE2A43}" type="slidenum">
              <a:rPr b="0" lang="en-US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3"/>
          </p:nvPr>
        </p:nvSpPr>
        <p:spPr>
          <a:xfrm>
            <a:off x="7205040" y="6041520"/>
            <a:ext cx="9108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A90BFCF-A619-4595-9275-166C29061E4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6"/>
          <p:cNvGrpSpPr/>
          <p:nvPr/>
        </p:nvGrpSpPr>
        <p:grpSpPr>
          <a:xfrm>
            <a:off x="0" y="-8640"/>
            <a:ext cx="12191040" cy="6866640"/>
            <a:chOff x="0" y="-8640"/>
            <a:chExt cx="12191040" cy="6866640"/>
          </a:xfrm>
        </p:grpSpPr>
        <p:sp>
          <p:nvSpPr>
            <p:cNvPr id="94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95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96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7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8" name="Isosceles Triangle 23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99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0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1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2" name="Isosceles Triangle 27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3" name="Isosceles Triangle 28"/>
            <p:cNvSpPr/>
            <p:nvPr/>
          </p:nvSpPr>
          <p:spPr>
            <a:xfrm>
              <a:off x="0" y="4013280"/>
              <a:ext cx="447480" cy="284364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grpSp>
        <p:nvGrpSpPr>
          <p:cNvPr id="104" name="Group 6"/>
          <p:cNvGrpSpPr/>
          <p:nvPr/>
        </p:nvGrpSpPr>
        <p:grpSpPr>
          <a:xfrm>
            <a:off x="1080" y="-8640"/>
            <a:ext cx="12189960" cy="6866640"/>
            <a:chOff x="1080" y="-8640"/>
            <a:chExt cx="12189960" cy="6866640"/>
          </a:xfrm>
        </p:grpSpPr>
        <p:sp>
          <p:nvSpPr>
            <p:cNvPr id="105" name="Straight Connector 31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6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7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8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09" name="Isosceles Triangle 26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0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Isosceles Triangle 30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Isosceles Triangle 18"/>
            <p:cNvSpPr/>
            <p:nvPr/>
          </p:nvSpPr>
          <p:spPr>
            <a:xfrm rot="10800000">
              <a:off x="1080" y="1080"/>
              <a:ext cx="841680" cy="566496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ftr" idx="7"/>
          </p:nvPr>
        </p:nvSpPr>
        <p:spPr>
          <a:xfrm>
            <a:off x="677160" y="6041520"/>
            <a:ext cx="6296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sldNum" idx="8"/>
          </p:nvPr>
        </p:nvSpPr>
        <p:spPr>
          <a:xfrm>
            <a:off x="8590680" y="6041520"/>
            <a:ext cx="6822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4CEA4BF-BD25-4B3F-B8AD-157F1E7D2B32}" type="slidenum">
              <a:rPr b="0" lang="en-US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dt" idx="9"/>
          </p:nvPr>
        </p:nvSpPr>
        <p:spPr>
          <a:xfrm>
            <a:off x="7205040" y="6041520"/>
            <a:ext cx="9108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6"/>
          <p:cNvGrpSpPr/>
          <p:nvPr/>
        </p:nvGrpSpPr>
        <p:grpSpPr>
          <a:xfrm>
            <a:off x="0" y="-8640"/>
            <a:ext cx="12191040" cy="6866640"/>
            <a:chOff x="0" y="-8640"/>
            <a:chExt cx="12191040" cy="6866640"/>
          </a:xfrm>
        </p:grpSpPr>
        <p:sp>
          <p:nvSpPr>
            <p:cNvPr id="157" name="Straight Connector 1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58" name="Straight Connector 2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59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0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1" name="Isosceles Triangle 23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2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3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4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5" name="Isosceles Triangle 27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6" name="Isosceles Triangle 28"/>
            <p:cNvSpPr/>
            <p:nvPr/>
          </p:nvSpPr>
          <p:spPr>
            <a:xfrm>
              <a:off x="0" y="4013280"/>
              <a:ext cx="447480" cy="284364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167" name="PlaceHolder 1"/>
          <p:cNvSpPr>
            <a:spLocks noGrp="1"/>
          </p:cNvSpPr>
          <p:nvPr>
            <p:ph type="ftr" idx="10"/>
          </p:nvPr>
        </p:nvSpPr>
        <p:spPr>
          <a:xfrm>
            <a:off x="677160" y="6041520"/>
            <a:ext cx="6296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ldNum" idx="11"/>
          </p:nvPr>
        </p:nvSpPr>
        <p:spPr>
          <a:xfrm>
            <a:off x="8590680" y="6041520"/>
            <a:ext cx="6822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90c226"/>
                </a:solidFill>
                <a:latin typeface="Trebuchet M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B173F8D-2475-462E-BD09-1CF9B131ABBE}" type="slidenum">
              <a:rPr b="0" lang="en-US" sz="900" spc="-1" strike="noStrike">
                <a:solidFill>
                  <a:srgbClr val="90c226"/>
                </a:solidFill>
                <a:latin typeface="Trebuchet MS"/>
              </a:rPr>
              <a:t>&lt;number&gt;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dt" idx="12"/>
          </p:nvPr>
        </p:nvSpPr>
        <p:spPr>
          <a:xfrm>
            <a:off x="7205040" y="6041520"/>
            <a:ext cx="9108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348120" y="1567440"/>
            <a:ext cx="10798200" cy="162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3409" spc="-1" strike="noStrike">
                <a:latin typeface="Arial"/>
              </a:rPr>
              <a:t>Click to edit the title text format</a:t>
            </a:r>
            <a:endParaRPr b="0" lang="en-IN" sz="3409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876920" y="3496320"/>
            <a:ext cx="6269760" cy="3357360"/>
          </a:xfrm>
          <a:prstGeom prst="rect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txBody>
          <a:bodyPr lIns="0" rIns="0" tIns="0" bIns="0" anchor="t">
            <a:noAutofit/>
          </a:bodyPr>
          <a:p>
            <a:pPr marL="432000" indent="-324000" algn="r">
              <a:spcAft>
                <a:spcPts val="128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900" spc="-1" strike="noStrike">
                <a:latin typeface="Arial"/>
              </a:rPr>
              <a:t>Click to edit the outline text format</a:t>
            </a:r>
            <a:endParaRPr b="0" lang="en-IN" sz="2900" spc="-1" strike="noStrike">
              <a:latin typeface="Arial"/>
            </a:endParaRPr>
          </a:p>
          <a:p>
            <a:pPr lvl="1" marL="864000" indent="-324000" algn="r">
              <a:spcAft>
                <a:spcPts val="1026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540" spc="-1" strike="noStrike">
                <a:latin typeface="Arial"/>
              </a:rPr>
              <a:t>Second Outline Level</a:t>
            </a:r>
            <a:endParaRPr b="0" lang="en-IN" sz="2540" spc="-1" strike="noStrike">
              <a:latin typeface="Arial"/>
            </a:endParaRPr>
          </a:p>
          <a:p>
            <a:pPr lvl="2" marL="1296000" indent="-288000" algn="r">
              <a:spcAft>
                <a:spcPts val="77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180" spc="-1" strike="noStrike">
                <a:latin typeface="Arial"/>
              </a:rPr>
              <a:t>Third Outline Level</a:t>
            </a:r>
            <a:endParaRPr b="0" lang="en-IN" sz="2180" spc="-1" strike="noStrike">
              <a:latin typeface="Arial"/>
            </a:endParaRPr>
          </a:p>
          <a:p>
            <a:pPr lvl="3" marL="1728000" indent="-216000" algn="r">
              <a:spcAft>
                <a:spcPts val="513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10" spc="-1" strike="noStrike">
                <a:latin typeface="Arial"/>
              </a:rPr>
              <a:t>Fourth Outline Level</a:t>
            </a:r>
            <a:endParaRPr b="0" lang="en-IN" sz="1810" spc="-1" strike="noStrike">
              <a:latin typeface="Arial"/>
            </a:endParaRPr>
          </a:p>
          <a:p>
            <a:pPr lvl="4" marL="2160000" indent="-216000" algn="r">
              <a:spcAft>
                <a:spcPts val="25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10" spc="-1" strike="noStrike">
                <a:latin typeface="Arial"/>
              </a:rPr>
              <a:t>Fifth Outline Level</a:t>
            </a:r>
            <a:endParaRPr b="0" lang="en-IN" sz="1810" spc="-1" strike="noStrike">
              <a:latin typeface="Arial"/>
            </a:endParaRPr>
          </a:p>
          <a:p>
            <a:pPr lvl="5" marL="2592000" indent="-216000" algn="r">
              <a:spcAft>
                <a:spcPts val="25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10" spc="-1" strike="noStrike">
                <a:latin typeface="Arial"/>
              </a:rPr>
              <a:t>Sixth Outline Level</a:t>
            </a:r>
            <a:endParaRPr b="0" lang="en-IN" sz="1810" spc="-1" strike="noStrike">
              <a:latin typeface="Arial"/>
            </a:endParaRPr>
          </a:p>
          <a:p>
            <a:pPr lvl="6" marL="3024000" indent="-216000" algn="r">
              <a:spcAft>
                <a:spcPts val="25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10" spc="-1" strike="noStrike">
                <a:latin typeface="Arial"/>
              </a:rPr>
              <a:t>Seventh Outline Level</a:t>
            </a:r>
            <a:endParaRPr b="0" lang="en-IN" sz="181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dt" idx="13"/>
          </p:nvPr>
        </p:nvSpPr>
        <p:spPr>
          <a:xfrm>
            <a:off x="0" y="6531120"/>
            <a:ext cx="2840400" cy="21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ftr" idx="14"/>
          </p:nvPr>
        </p:nvSpPr>
        <p:spPr>
          <a:xfrm>
            <a:off x="4169520" y="6531120"/>
            <a:ext cx="3864600" cy="15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sldNum" idx="15"/>
          </p:nvPr>
        </p:nvSpPr>
        <p:spPr>
          <a:xfrm>
            <a:off x="11234160" y="6563880"/>
            <a:ext cx="783720" cy="26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B90B619-0596-4E04-AC2D-920F7C342A8F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9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969480" y="171468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800" spc="-1" strike="noStrike">
                <a:solidFill>
                  <a:srgbClr val="90c226"/>
                </a:solidFill>
                <a:latin typeface="Corbel"/>
              </a:rPr>
              <a:t>E-WASTE </a:t>
            </a:r>
            <a:br>
              <a:rPr sz="4800"/>
            </a:br>
            <a:r>
              <a:rPr b="1" lang="en-US" sz="4800" spc="-1" strike="noStrike">
                <a:solidFill>
                  <a:srgbClr val="90c226"/>
                </a:solidFill>
                <a:latin typeface="Corbel"/>
              </a:rPr>
              <a:t>MANAGEMENT SYSTEM</a:t>
            </a:r>
            <a:endParaRPr b="0" lang="en-IN" sz="48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458480" y="3036960"/>
            <a:ext cx="4493520" cy="3168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Submitted by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RESHMI H L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PRAJITH M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GOUTHAM R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BLESSON SAJU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404040"/>
                </a:solidFill>
                <a:latin typeface="Corbel"/>
              </a:rPr>
              <a:t>SACHIN TOM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677160" y="39384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</a:rPr>
              <a:t>AGENCY MODULE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-1198080" y="1060200"/>
            <a:ext cx="10411560" cy="5439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Login to the account which was already created by the admin(No approval Required).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View their profile.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View their own customer's profile.(View only their customer details)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View/Update their customer e-waste request details.(can update only the request from their customer side)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their customers complaint and status(only view their customer request and status)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recycled product details.(View the list of products added by the admin)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spcAft>
                <a:spcPts val="799"/>
              </a:spcAft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Logout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77160" y="180000"/>
            <a:ext cx="8595720" cy="69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</a:rPr>
              <a:t>CUSTOMER MODULE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-1179000" y="900000"/>
            <a:ext cx="10246680" cy="51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Signup an account and then login (Approval is required from admin side in order to login)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View/Edit their </a:t>
            </a: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profile.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their own agency's profile.(View only their agency profile)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Send e-waste request,Cancel request and view the updations from the agency side. (View their own request and updation)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Send complaints and can view the status of the complaints. (Only view their customer status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and Send interest to the recycled product . (Can buy products added by the admin)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spcAft>
                <a:spcPts val="799"/>
              </a:spcAft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Logout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Rectangle 231"/>
          <p:cNvSpPr/>
          <p:nvPr/>
        </p:nvSpPr>
        <p:spPr>
          <a:xfrm>
            <a:off x="0" y="0"/>
            <a:ext cx="12191040" cy="6865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24" name="Picture 5" descr="A picture containing diagram&#10;&#10;Description automatically generated"/>
          <p:cNvPicPr/>
          <p:nvPr/>
        </p:nvPicPr>
        <p:blipFill>
          <a:blip r:embed="rId1">
            <a:alphaModFix amt="40000"/>
          </a:blip>
          <a:srcRect l="0" t="0" r="5475" b="0"/>
          <a:stretch/>
        </p:blipFill>
        <p:spPr>
          <a:xfrm>
            <a:off x="0" y="0"/>
            <a:ext cx="12187800" cy="6865560"/>
          </a:xfrm>
          <a:prstGeom prst="rect">
            <a:avLst/>
          </a:prstGeom>
          <a:ln w="0">
            <a:noFill/>
          </a:ln>
        </p:spPr>
      </p:pic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404280" y="2374200"/>
            <a:ext cx="10035720" cy="15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6000" spc="-1" strike="noStrike">
                <a:solidFill>
                  <a:srgbClr val="158466"/>
                </a:solidFill>
                <a:latin typeface="Trebuchet MS"/>
              </a:rPr>
              <a:t>WORK</a:t>
            </a:r>
            <a:r>
              <a:rPr b="1" lang="en-US" sz="6000" spc="-1" strike="noStrike">
                <a:solidFill>
                  <a:srgbClr val="ffffff"/>
                </a:solidFill>
                <a:latin typeface="Trebuchet MS"/>
              </a:rPr>
              <a:t> </a:t>
            </a:r>
            <a:r>
              <a:rPr b="1" lang="en-US" sz="6000" spc="-1" strike="noStrike">
                <a:solidFill>
                  <a:srgbClr val="158466"/>
                </a:solidFill>
                <a:latin typeface="Trebuchet MS"/>
              </a:rPr>
              <a:t>FLOW...</a:t>
            </a:r>
            <a:endParaRPr b="1" lang="en-IN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677160" y="25200"/>
            <a:ext cx="508212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</a:rPr>
              <a:t>WORK FLOW OF ADMIN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27" name="" descr=""/>
          <p:cNvPicPr/>
          <p:nvPr/>
        </p:nvPicPr>
        <p:blipFill>
          <a:blip r:embed="rId1"/>
          <a:srcRect l="0" t="2110" r="0" b="51410"/>
          <a:stretch/>
        </p:blipFill>
        <p:spPr>
          <a:xfrm>
            <a:off x="180000" y="540000"/>
            <a:ext cx="8910720" cy="57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"/>
          <p:cNvSpPr/>
          <p:nvPr/>
        </p:nvSpPr>
        <p:spPr>
          <a:xfrm>
            <a:off x="403560" y="75240"/>
            <a:ext cx="535572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  <a:ea typeface="DejaVu Sans"/>
              </a:rPr>
              <a:t>WORK FLOW OF AGENCY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29" name="" descr=""/>
          <p:cNvPicPr/>
          <p:nvPr/>
        </p:nvPicPr>
        <p:blipFill>
          <a:blip r:embed="rId1"/>
          <a:srcRect l="0" t="1254" r="0" b="51497"/>
          <a:stretch/>
        </p:blipFill>
        <p:spPr>
          <a:xfrm>
            <a:off x="541800" y="720000"/>
            <a:ext cx="8457840" cy="57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"/>
          <p:cNvSpPr/>
          <p:nvPr/>
        </p:nvSpPr>
        <p:spPr>
          <a:xfrm>
            <a:off x="403920" y="75600"/>
            <a:ext cx="535572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  <a:ea typeface="DejaVu Sans"/>
              </a:rPr>
              <a:t>WORK FLOW OF USER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31" name="" descr=""/>
          <p:cNvPicPr/>
          <p:nvPr/>
        </p:nvPicPr>
        <p:blipFill>
          <a:blip r:embed="rId1"/>
          <a:srcRect l="0" t="3402" r="0" b="46128"/>
          <a:stretch/>
        </p:blipFill>
        <p:spPr>
          <a:xfrm>
            <a:off x="541800" y="720000"/>
            <a:ext cx="8457840" cy="57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roup 8"/>
          <p:cNvGrpSpPr/>
          <p:nvPr/>
        </p:nvGrpSpPr>
        <p:grpSpPr>
          <a:xfrm>
            <a:off x="1080" y="-8640"/>
            <a:ext cx="12189960" cy="6866640"/>
            <a:chOff x="1080" y="-8640"/>
            <a:chExt cx="12189960" cy="6866640"/>
          </a:xfrm>
        </p:grpSpPr>
        <p:sp>
          <p:nvSpPr>
            <p:cNvPr id="333" name="Straight Connector 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34" name="Straight Connector 1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35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36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37" name="Isosceles Triangle 13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38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39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40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41" name="Isosceles Triangle 17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42" name="Isosceles Triangle 18"/>
            <p:cNvSpPr/>
            <p:nvPr/>
          </p:nvSpPr>
          <p:spPr>
            <a:xfrm rot="10800000">
              <a:off x="1080" y="1080"/>
              <a:ext cx="841680" cy="566496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343" name="Rectangle 20"/>
          <p:cNvSpPr/>
          <p:nvPr/>
        </p:nvSpPr>
        <p:spPr>
          <a:xfrm>
            <a:off x="0" y="0"/>
            <a:ext cx="12191040" cy="6865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3238920" y="999360"/>
            <a:ext cx="3965040" cy="4478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buNone/>
            </a:pPr>
            <a:r>
              <a:rPr b="1" lang="en-US" sz="5400" spc="-1" strike="noStrike">
                <a:solidFill>
                  <a:srgbClr val="90c226"/>
                </a:solidFill>
                <a:latin typeface="Trebuchet MS"/>
              </a:rPr>
              <a:t>TABLES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7872120" y="999360"/>
            <a:ext cx="3872880" cy="5633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marL="514440" indent="-51444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"/>
            </a:pPr>
            <a:r>
              <a:rPr b="1" lang="en-US" sz="3200" spc="-1" strike="noStrike">
                <a:solidFill>
                  <a:srgbClr val="808080"/>
                </a:solidFill>
                <a:latin typeface="Times New Roman"/>
              </a:rPr>
              <a:t>tbl_Agency</a:t>
            </a:r>
            <a:endParaRPr b="0" lang="en-IN" sz="3200" spc="-1" strike="noStrike">
              <a:latin typeface="Arial"/>
            </a:endParaRPr>
          </a:p>
          <a:p>
            <a:pPr marL="514440" indent="-51444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"/>
            </a:pPr>
            <a:r>
              <a:rPr b="1" lang="en-US" sz="3200" spc="-1" strike="noStrike">
                <a:solidFill>
                  <a:srgbClr val="808080"/>
                </a:solidFill>
                <a:latin typeface="Times New Roman"/>
              </a:rPr>
              <a:t>tbl_Customer</a:t>
            </a:r>
            <a:endParaRPr b="0" lang="en-IN" sz="3200" spc="-1" strike="noStrike">
              <a:latin typeface="Arial"/>
            </a:endParaRPr>
          </a:p>
          <a:p>
            <a:pPr marL="514440" indent="-51444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"/>
            </a:pPr>
            <a:r>
              <a:rPr b="1" lang="en-US" sz="3200" spc="-1" strike="noStrike">
                <a:solidFill>
                  <a:srgbClr val="808080"/>
                </a:solidFill>
                <a:latin typeface="Times New Roman"/>
              </a:rPr>
              <a:t>tbl_Ewaste</a:t>
            </a:r>
            <a:endParaRPr b="0" lang="en-IN" sz="3200" spc="-1" strike="noStrike">
              <a:latin typeface="Arial"/>
            </a:endParaRPr>
          </a:p>
          <a:p>
            <a:pPr marL="514440" indent="-51444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"/>
            </a:pPr>
            <a:r>
              <a:rPr b="1" lang="en-US" sz="3200" spc="-1" strike="noStrike">
                <a:solidFill>
                  <a:srgbClr val="808080"/>
                </a:solidFill>
                <a:latin typeface="Times New Roman"/>
              </a:rPr>
              <a:t>tbl_Complaints</a:t>
            </a:r>
            <a:endParaRPr b="0" lang="en-IN" sz="3200" spc="-1" strike="noStrike">
              <a:latin typeface="Arial"/>
            </a:endParaRPr>
          </a:p>
          <a:p>
            <a:pPr marL="514440" indent="-51444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"/>
            </a:pPr>
            <a:r>
              <a:rPr b="1" lang="en-US" sz="3200" spc="-1" strike="noStrike">
                <a:solidFill>
                  <a:srgbClr val="808080"/>
                </a:solidFill>
                <a:latin typeface="Times New Roman"/>
              </a:rPr>
              <a:t>tbl_Product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346" name="Isosceles Triangle 22"/>
          <p:cNvSpPr/>
          <p:nvPr/>
        </p:nvSpPr>
        <p:spPr>
          <a:xfrm rot="10800000">
            <a:off x="1080" y="1080"/>
            <a:ext cx="841680" cy="5664960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47" name="Straight Connector 24"/>
          <p:cNvSpPr/>
          <p:nvPr/>
        </p:nvSpPr>
        <p:spPr>
          <a:xfrm>
            <a:off x="7534440" y="1639080"/>
            <a:ext cx="360" cy="3200400"/>
          </a:xfrm>
          <a:prstGeom prst="line">
            <a:avLst/>
          </a:prstGeom>
          <a:ln cap="rnd">
            <a:solidFill>
              <a:srgbClr val="90c22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Isosceles Triangle 26"/>
          <p:cNvSpPr/>
          <p:nvPr/>
        </p:nvSpPr>
        <p:spPr>
          <a:xfrm flipH="1" flipV="1" rot="10800000">
            <a:off x="11349720" y="1218240"/>
            <a:ext cx="841680" cy="5664960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423360" y="20556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  <a:ea typeface="Trebuchet MS"/>
              </a:rPr>
              <a:t>1.tbl_Agency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50" name="Picture 4" descr="Table&#10;&#10;Description automatically generated"/>
          <p:cNvPicPr/>
          <p:nvPr/>
        </p:nvPicPr>
        <p:blipFill>
          <a:blip r:embed="rId1"/>
          <a:stretch/>
        </p:blipFill>
        <p:spPr>
          <a:xfrm>
            <a:off x="880920" y="867600"/>
            <a:ext cx="8026920" cy="5576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-2012760" y="26316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  <a:ea typeface="Trebuchet MS"/>
              </a:rPr>
              <a:t>2.tbl_Customer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IN" sz="3600" spc="-1" strike="noStrike">
              <a:latin typeface="Arial"/>
            </a:endParaRPr>
          </a:p>
        </p:txBody>
      </p:sp>
      <p:pic>
        <p:nvPicPr>
          <p:cNvPr id="352" name="Picture 9" descr="Table&#10;&#10;Description automatically generated"/>
          <p:cNvPicPr/>
          <p:nvPr/>
        </p:nvPicPr>
        <p:blipFill>
          <a:blip r:embed="rId1"/>
          <a:stretch/>
        </p:blipFill>
        <p:spPr>
          <a:xfrm>
            <a:off x="478080" y="959760"/>
            <a:ext cx="8797680" cy="532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77160" y="12456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  <a:ea typeface="Trebuchet MS"/>
              </a:rPr>
              <a:t>3.tbl_Ewaste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54" name="Picture 4" descr="Table&#10;&#10;Description automatically generated"/>
          <p:cNvPicPr/>
          <p:nvPr/>
        </p:nvPicPr>
        <p:blipFill>
          <a:blip r:embed="rId1"/>
          <a:stretch/>
        </p:blipFill>
        <p:spPr>
          <a:xfrm>
            <a:off x="1033560" y="809640"/>
            <a:ext cx="816048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Picture 3" descr=""/>
          <p:cNvPicPr/>
          <p:nvPr/>
        </p:nvPicPr>
        <p:blipFill>
          <a:blip r:embed="rId1"/>
          <a:stretch/>
        </p:blipFill>
        <p:spPr>
          <a:xfrm>
            <a:off x="11520" y="0"/>
            <a:ext cx="10518840" cy="6841080"/>
          </a:xfrm>
          <a:prstGeom prst="rect">
            <a:avLst/>
          </a:prstGeom>
          <a:ln w="0">
            <a:noFill/>
          </a:ln>
        </p:spPr>
      </p:pic>
      <p:sp>
        <p:nvSpPr>
          <p:cNvPr id="258" name="Title 2"/>
          <p:cNvSpPr/>
          <p:nvPr/>
        </p:nvSpPr>
        <p:spPr>
          <a:xfrm>
            <a:off x="6222960" y="2684160"/>
            <a:ext cx="5968080" cy="124740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0000" rIns="252000" tIns="180000" bIns="180000" anchor="t">
            <a:noAutofit/>
          </a:bodyPr>
          <a:p>
            <a:pPr algn="r">
              <a:lnSpc>
                <a:spcPct val="90000"/>
              </a:lnSpc>
              <a:buNone/>
            </a:pPr>
            <a:r>
              <a:rPr b="1" lang="en-US" sz="6000" spc="-301" strike="noStrike">
                <a:solidFill>
                  <a:srgbClr val="404040"/>
                </a:solidFill>
                <a:latin typeface="Corbel"/>
                <a:ea typeface="DejaVu Sans"/>
              </a:rPr>
              <a:t>RECYCLIA                 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259" name="Subtitle 3"/>
          <p:cNvSpPr/>
          <p:nvPr/>
        </p:nvSpPr>
        <p:spPr>
          <a:xfrm>
            <a:off x="6222960" y="3946680"/>
            <a:ext cx="5969520" cy="579960"/>
          </a:xfrm>
          <a:prstGeom prst="rect">
            <a:avLst/>
          </a:prstGeom>
          <a:solidFill>
            <a:schemeClr val="tx1">
              <a:alpha val="8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0000" rIns="180000" tIns="180000" bIns="180000" anchor="t">
            <a:noAutofit/>
          </a:bodyPr>
          <a:p>
            <a:pPr algn="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Reuse the Past, Recycle the Present, Save the Future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  <a:ea typeface="Trebuchet MS"/>
              </a:rPr>
              <a:t>4.tbl_Complaints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56" name="Picture 5" descr="Table&#10;&#10;Description automatically generated"/>
          <p:cNvPicPr/>
          <p:nvPr/>
        </p:nvPicPr>
        <p:blipFill>
          <a:blip r:embed="rId1"/>
          <a:stretch/>
        </p:blipFill>
        <p:spPr>
          <a:xfrm>
            <a:off x="835200" y="1327320"/>
            <a:ext cx="8961480" cy="4587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  <a:ea typeface="Trebuchet MS"/>
              </a:rPr>
              <a:t>5.tbl_Product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58" name="Picture 5" descr="Table&#10;&#10;Description automatically generated"/>
          <p:cNvPicPr/>
          <p:nvPr/>
        </p:nvPicPr>
        <p:blipFill>
          <a:blip r:embed="rId1"/>
          <a:stretch/>
        </p:blipFill>
        <p:spPr>
          <a:xfrm>
            <a:off x="477000" y="1375560"/>
            <a:ext cx="9123120" cy="4722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itle 6"/>
          <p:cNvSpPr/>
          <p:nvPr/>
        </p:nvSpPr>
        <p:spPr>
          <a:xfrm>
            <a:off x="785520" y="645480"/>
            <a:ext cx="8595720" cy="131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  <a:ea typeface="DejaVu Sans"/>
              </a:rPr>
              <a:t>CONCLUSION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60" name="Content Placeholder 3"/>
          <p:cNvSpPr/>
          <p:nvPr/>
        </p:nvSpPr>
        <p:spPr>
          <a:xfrm>
            <a:off x="585360" y="1343160"/>
            <a:ext cx="9133920" cy="513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50000"/>
              </a:lnSpc>
              <a:spcBef>
                <a:spcPts val="1984"/>
              </a:spcBef>
              <a:buNone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Electronic and electrical equipment's cannot be avoided in today's world . So also is the case of waste electronic and electrical equipment . As long as this is a necessary evil , it has to be best managed to minimize its adverse impacts on environment . Electronic waste piles are growing , as is their pollution potential . Most of these problems have their source in the development and design of the products concerned . Using this type of system we can conclude that using the methodology of Reduce , Reuse and Recycle ( 3R ) decrease the piles of electronic and electrical equipment , and make environment to be cleaned and healthy .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roup 8"/>
          <p:cNvGrpSpPr/>
          <p:nvPr/>
        </p:nvGrpSpPr>
        <p:grpSpPr>
          <a:xfrm>
            <a:off x="0" y="-8640"/>
            <a:ext cx="12191040" cy="6866640"/>
            <a:chOff x="0" y="-8640"/>
            <a:chExt cx="12191040" cy="6866640"/>
          </a:xfrm>
        </p:grpSpPr>
        <p:sp>
          <p:nvSpPr>
            <p:cNvPr id="362" name="Straight Connector 9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63" name="Straight Connector 10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64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65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66" name="Isosceles Triangle 13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67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68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69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0" name="Isosceles Triangle 17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1" name="Isosceles Triangle 18"/>
            <p:cNvSpPr/>
            <p:nvPr/>
          </p:nvSpPr>
          <p:spPr>
            <a:xfrm>
              <a:off x="0" y="4013280"/>
              <a:ext cx="447480" cy="284364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372" name="Rectangle 20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rgbClr val="90c2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73" name="Group 22"/>
          <p:cNvGrpSpPr/>
          <p:nvPr/>
        </p:nvGrpSpPr>
        <p:grpSpPr>
          <a:xfrm>
            <a:off x="0" y="-8640"/>
            <a:ext cx="12191040" cy="6866640"/>
            <a:chOff x="0" y="-8640"/>
            <a:chExt cx="12191040" cy="6866640"/>
          </a:xfrm>
        </p:grpSpPr>
        <p:sp>
          <p:nvSpPr>
            <p:cNvPr id="374" name="Straight Connector 23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75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6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7" name="Isosceles Triangle 26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8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79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80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81" name="Isosceles Triangle 30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82" name="Isosceles Triangle 31"/>
            <p:cNvSpPr/>
            <p:nvPr/>
          </p:nvSpPr>
          <p:spPr>
            <a:xfrm>
              <a:off x="0" y="4013280"/>
              <a:ext cx="447480" cy="284364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383" name="Rectangle 33"/>
          <p:cNvSpPr/>
          <p:nvPr/>
        </p:nvSpPr>
        <p:spPr>
          <a:xfrm>
            <a:off x="477000" y="480240"/>
            <a:ext cx="11237040" cy="5896800"/>
          </a:xfrm>
          <a:prstGeom prst="rect">
            <a:avLst/>
          </a:prstGeom>
          <a:solidFill>
            <a:srgbClr val="ffffff"/>
          </a:solidFill>
          <a:ln cap="rnd" w="22225"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84" name="Picture 4" descr="Diagram&#10;&#10;Description automatically generated"/>
          <p:cNvPicPr/>
          <p:nvPr/>
        </p:nvPicPr>
        <p:blipFill>
          <a:blip r:embed="rId1"/>
          <a:srcRect l="0" t="25522" r="0" b="22659"/>
          <a:stretch/>
        </p:blipFill>
        <p:spPr>
          <a:xfrm>
            <a:off x="568440" y="571680"/>
            <a:ext cx="11054160" cy="5713920"/>
          </a:xfrm>
          <a:prstGeom prst="rect">
            <a:avLst/>
          </a:prstGeom>
          <a:ln w="0">
            <a:noFill/>
          </a:ln>
        </p:spPr>
      </p:pic>
      <p:sp>
        <p:nvSpPr>
          <p:cNvPr id="385" name="TextBox 4"/>
          <p:cNvSpPr/>
          <p:nvPr/>
        </p:nvSpPr>
        <p:spPr>
          <a:xfrm>
            <a:off x="3879360" y="3128760"/>
            <a:ext cx="5467680" cy="912960"/>
          </a:xfrm>
          <a:prstGeom prst="rect">
            <a:avLst/>
          </a:prstGeom>
          <a:solidFill>
            <a:srgbClr val="ffffff"/>
          </a:solidFill>
          <a:ln cap="rnd">
            <a:solidFill>
              <a:srgbClr val="54a021"/>
            </a:solidFill>
            <a:rou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5400" spc="-1" strike="noStrike">
                <a:solidFill>
                  <a:srgbClr val="3f7819"/>
                </a:solidFill>
                <a:latin typeface="Times New Roman"/>
                <a:ea typeface="DejaVu Sans"/>
              </a:rPr>
              <a:t>THANK YOU</a:t>
            </a:r>
            <a:endParaRPr b="0" lang="en-IN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traight Connector 222"/>
          <p:cNvSpPr/>
          <p:nvPr/>
        </p:nvSpPr>
        <p:spPr>
          <a:xfrm>
            <a:off x="4241520" y="1460160"/>
            <a:ext cx="360" cy="3937320"/>
          </a:xfrm>
          <a:prstGeom prst="line">
            <a:avLst/>
          </a:prstGeom>
          <a:ln cap="rnd">
            <a:solidFill>
              <a:srgbClr val="90c22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43320" y="816480"/>
            <a:ext cx="3366360" cy="522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90c226"/>
                </a:solidFill>
                <a:latin typeface="Trebuchet MS"/>
              </a:rPr>
              <a:t>Content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654440" y="816480"/>
            <a:ext cx="4618800" cy="522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INTRODUCTION</a:t>
            </a:r>
            <a:endParaRPr b="0" lang="en-IN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EXISTING AND PROPOSED SYSTEM</a:t>
            </a:r>
            <a:endParaRPr b="0" lang="en-IN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STAKEHOLDERS</a:t>
            </a:r>
            <a:endParaRPr b="0" lang="en-IN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WORKFLOW</a:t>
            </a:r>
            <a:endParaRPr b="0" lang="en-IN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TABLES</a:t>
            </a:r>
            <a:endParaRPr b="0" lang="en-IN" sz="18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Trebuchet MS"/>
              </a:rPr>
              <a:t>CONCLUSION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roup 225"/>
          <p:cNvGrpSpPr/>
          <p:nvPr/>
        </p:nvGrpSpPr>
        <p:grpSpPr>
          <a:xfrm>
            <a:off x="1080" y="-8640"/>
            <a:ext cx="12189960" cy="6866640"/>
            <a:chOff x="1080" y="-8640"/>
            <a:chExt cx="12189960" cy="6866640"/>
          </a:xfrm>
        </p:grpSpPr>
        <p:sp>
          <p:nvSpPr>
            <p:cNvPr id="264" name="Straight Connector 226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cap="rnd" w="9525">
              <a:solidFill>
                <a:srgbClr val="bfbfbf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65" name="Straight Connector 227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cap="rnd" w="9525">
              <a:solidFill>
                <a:srgbClr val="d9d9d9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66" name="Rectangle 23"/>
            <p:cNvSpPr/>
            <p:nvPr/>
          </p:nvSpPr>
          <p:spPr>
            <a:xfrm>
              <a:off x="9181440" y="-8640"/>
              <a:ext cx="3006360" cy="686556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67" name="Rectangle 25"/>
            <p:cNvSpPr/>
            <p:nvPr/>
          </p:nvSpPr>
          <p:spPr>
            <a:xfrm>
              <a:off x="9603360" y="-8640"/>
              <a:ext cx="2587320" cy="686556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68" name="Isosceles Triangle 230"/>
            <p:cNvSpPr/>
            <p:nvPr/>
          </p:nvSpPr>
          <p:spPr>
            <a:xfrm>
              <a:off x="8932320" y="3048120"/>
              <a:ext cx="3258720" cy="38088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69" name="Rectangle 27"/>
            <p:cNvSpPr/>
            <p:nvPr/>
          </p:nvSpPr>
          <p:spPr>
            <a:xfrm>
              <a:off x="9334440" y="-8640"/>
              <a:ext cx="2853360" cy="686556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0" name="Rectangle 28"/>
            <p:cNvSpPr/>
            <p:nvPr/>
          </p:nvSpPr>
          <p:spPr>
            <a:xfrm>
              <a:off x="10898640" y="-8640"/>
              <a:ext cx="1289160" cy="686556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1" name="Rectangle 29"/>
            <p:cNvSpPr/>
            <p:nvPr/>
          </p:nvSpPr>
          <p:spPr>
            <a:xfrm>
              <a:off x="10938960" y="-8640"/>
              <a:ext cx="1248840" cy="686556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2" name="Isosceles Triangle 234"/>
            <p:cNvSpPr/>
            <p:nvPr/>
          </p:nvSpPr>
          <p:spPr>
            <a:xfrm>
              <a:off x="10371600" y="3589920"/>
              <a:ext cx="1816200" cy="3267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73" name="Isosceles Triangle 235"/>
            <p:cNvSpPr/>
            <p:nvPr/>
          </p:nvSpPr>
          <p:spPr>
            <a:xfrm rot="10800000">
              <a:off x="1080" y="1080"/>
              <a:ext cx="841680" cy="566496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>
              <a:outerShdw blurRad="38160" dir="5400000" dist="2556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pic>
        <p:nvPicPr>
          <p:cNvPr id="274" name="Content Placeholder 6" descr="circuit board"/>
          <p:cNvPicPr/>
          <p:nvPr/>
        </p:nvPicPr>
        <p:blipFill>
          <a:blip r:embed="rId1"/>
          <a:srcRect l="9092" t="0" r="0" b="28482"/>
          <a:stretch/>
        </p:blipFill>
        <p:spPr>
          <a:xfrm flipH="1">
            <a:off x="108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75" name="Isosceles Triangle 237"/>
          <p:cNvSpPr/>
          <p:nvPr/>
        </p:nvSpPr>
        <p:spPr>
          <a:xfrm rot="10800000">
            <a:off x="1080" y="1080"/>
            <a:ext cx="841680" cy="5664960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6" name="Parallelogram 239"/>
          <p:cNvSpPr/>
          <p:nvPr/>
        </p:nvSpPr>
        <p:spPr>
          <a:xfrm>
            <a:off x="3733920" y="0"/>
            <a:ext cx="7314120" cy="685692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7" name="Straight Connector 241"/>
          <p:cNvSpPr/>
          <p:nvPr/>
        </p:nvSpPr>
        <p:spPr>
          <a:xfrm>
            <a:off x="9370800" y="0"/>
            <a:ext cx="1219320" cy="6858000"/>
          </a:xfrm>
          <a:prstGeom prst="line">
            <a:avLst/>
          </a:prstGeom>
          <a:ln cap="rnd" w="9525">
            <a:solidFill>
              <a:srgbClr val="bfbfbf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8" name="Straight Connector 243"/>
          <p:cNvSpPr/>
          <p:nvPr/>
        </p:nvSpPr>
        <p:spPr>
          <a:xfrm flipH="1">
            <a:off x="7425000" y="3681360"/>
            <a:ext cx="4763520" cy="3176640"/>
          </a:xfrm>
          <a:prstGeom prst="line">
            <a:avLst/>
          </a:prstGeom>
          <a:ln cap="rnd" w="9525">
            <a:solidFill>
              <a:srgbClr val="d9d9d9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9" name="Rectangle 23"/>
          <p:cNvSpPr/>
          <p:nvPr/>
        </p:nvSpPr>
        <p:spPr>
          <a:xfrm>
            <a:off x="9181440" y="-8640"/>
            <a:ext cx="3006360" cy="6865560"/>
          </a:xfrm>
          <a:custGeom>
            <a:avLst/>
            <a:gdLst/>
            <a:ah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0" name="Rectangle 25"/>
          <p:cNvSpPr/>
          <p:nvPr/>
        </p:nvSpPr>
        <p:spPr>
          <a:xfrm>
            <a:off x="9603360" y="-8640"/>
            <a:ext cx="2587320" cy="6865560"/>
          </a:xfrm>
          <a:custGeom>
            <a:avLst/>
            <a:gdLst/>
            <a:ah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1" name="Isosceles Triangle 249"/>
          <p:cNvSpPr/>
          <p:nvPr/>
        </p:nvSpPr>
        <p:spPr>
          <a:xfrm>
            <a:off x="8932320" y="3048120"/>
            <a:ext cx="3258720" cy="38088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2" name="Title 5"/>
          <p:cNvSpPr/>
          <p:nvPr/>
        </p:nvSpPr>
        <p:spPr>
          <a:xfrm>
            <a:off x="4791600" y="1932840"/>
            <a:ext cx="4494240" cy="211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8000"/>
          </a:bodyPr>
          <a:p>
            <a:pPr algn="r">
              <a:lnSpc>
                <a:spcPct val="90000"/>
              </a:lnSpc>
              <a:spcAft>
                <a:spcPts val="601"/>
              </a:spcAft>
              <a:buNone/>
            </a:pPr>
            <a:r>
              <a:rPr b="1" lang="en-US" sz="5400" spc="-4" strike="noStrike">
                <a:solidFill>
                  <a:srgbClr val="90c226"/>
                </a:solidFill>
                <a:latin typeface="Trebuchet MS"/>
                <a:ea typeface="DejaVu Sans"/>
              </a:rPr>
              <a:t>INTRODUCTION</a:t>
            </a:r>
            <a:br>
              <a:rPr sz="5400"/>
            </a:br>
            <a:endParaRPr b="0" lang="en-IN" sz="5400" spc="-1" strike="noStrike">
              <a:latin typeface="Arial"/>
            </a:endParaRPr>
          </a:p>
        </p:txBody>
      </p:sp>
      <p:sp>
        <p:nvSpPr>
          <p:cNvPr id="283" name="Rectangle 27"/>
          <p:cNvSpPr/>
          <p:nvPr/>
        </p:nvSpPr>
        <p:spPr>
          <a:xfrm>
            <a:off x="9334440" y="-8640"/>
            <a:ext cx="2853360" cy="6865560"/>
          </a:xfrm>
          <a:custGeom>
            <a:avLst/>
            <a:gdLst/>
            <a:ah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4" name="Rectangle 28"/>
          <p:cNvSpPr/>
          <p:nvPr/>
        </p:nvSpPr>
        <p:spPr>
          <a:xfrm>
            <a:off x="10898640" y="-8640"/>
            <a:ext cx="1289160" cy="6865560"/>
          </a:xfrm>
          <a:custGeom>
            <a:avLst/>
            <a:gdLst/>
            <a:ah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5" name="Rectangle 29"/>
          <p:cNvSpPr/>
          <p:nvPr/>
        </p:nvSpPr>
        <p:spPr>
          <a:xfrm>
            <a:off x="10938960" y="-8640"/>
            <a:ext cx="1248840" cy="6865560"/>
          </a:xfrm>
          <a:custGeom>
            <a:avLst/>
            <a:gdLst/>
            <a:ah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6" name="Isosceles Triangle 257"/>
          <p:cNvSpPr/>
          <p:nvPr/>
        </p:nvSpPr>
        <p:spPr>
          <a:xfrm>
            <a:off x="10371600" y="3589920"/>
            <a:ext cx="1816200" cy="32670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523440" y="-297000"/>
            <a:ext cx="9930600" cy="164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buNone/>
            </a:pPr>
            <a:br>
              <a:rPr sz="5400"/>
            </a:br>
            <a:br>
              <a:rPr sz="5400"/>
            </a:br>
            <a:br>
              <a:rPr sz="5400"/>
            </a:br>
            <a:r>
              <a:rPr b="1" lang="en-US" sz="5400" spc="-1" strike="noStrike">
                <a:solidFill>
                  <a:srgbClr val="90c226"/>
                </a:solidFill>
                <a:latin typeface="Times New Roman"/>
              </a:rPr>
              <a:t>PROJECT OVERVIEW</a:t>
            </a:r>
            <a:r>
              <a:rPr b="0" lang="en-US" sz="5400" spc="-1" strike="noStrike">
                <a:solidFill>
                  <a:srgbClr val="90c226"/>
                </a:solidFill>
                <a:latin typeface="Trebuchet MS"/>
              </a:rPr>
              <a:t>         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288" name="Content Placeholder 2"/>
          <p:cNvSpPr/>
          <p:nvPr/>
        </p:nvSpPr>
        <p:spPr>
          <a:xfrm>
            <a:off x="753840" y="1054800"/>
            <a:ext cx="8958240" cy="510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77000"/>
          </a:bodyPr>
          <a:p>
            <a:pPr marL="9000" indent="-388080" algn="ctr">
              <a:lnSpc>
                <a:spcPct val="100000"/>
              </a:lnSpc>
              <a:spcBef>
                <a:spcPts val="1080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1" lang="en-US" sz="1600" spc="-18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80"/>
              </a:spcBef>
              <a:buNone/>
            </a:pPr>
            <a:endParaRPr b="0" lang="en-IN" sz="18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The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“RECYCLIA “is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 Waste Management System, which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present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an admin-agency-customer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interaction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system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based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on Angular framework.</a:t>
            </a:r>
            <a:endParaRPr b="0" lang="en-IN" sz="24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7" strike="noStrike">
                <a:solidFill>
                  <a:srgbClr val="000000"/>
                </a:solidFill>
                <a:latin typeface="Times New Roman"/>
                <a:ea typeface="DejaVu Sans"/>
              </a:rPr>
              <a:t>This application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makes it possible for the customers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to send request to the corresponding agency for the removal of e-waste while providing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about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the details of the waste item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. </a:t>
            </a:r>
            <a:endParaRPr b="0" lang="en-IN" sz="24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Agency can only accept request from the approved customers and can update the details of the e-waste after the removal.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 </a:t>
            </a:r>
            <a:endParaRPr b="0" lang="en-IN" sz="24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The “Recyclia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” helps 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the customer to view and buy recycled product from the portal.</a:t>
            </a:r>
            <a:endParaRPr b="0" lang="en-IN" sz="24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Customers can also send complaints directly to the admin. Only admin can have the authority to solve the complaints.</a:t>
            </a:r>
            <a:endParaRPr b="0" lang="en-IN" sz="2400" spc="-1" strike="noStrike">
              <a:latin typeface="Arial"/>
            </a:endParaRPr>
          </a:p>
          <a:p>
            <a:pPr marL="351720" indent="-343080" algn="just">
              <a:lnSpc>
                <a:spcPct val="143000"/>
              </a:lnSpc>
              <a:spcBef>
                <a:spcPts val="247"/>
              </a:spcBef>
              <a:buClr>
                <a:srgbClr val="000000"/>
              </a:buClr>
              <a:buSzPct val="80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This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is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an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application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for customers so that they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 can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manage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 their e-waste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from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400" spc="-4" strike="noStrike">
                <a:solidFill>
                  <a:srgbClr val="000000"/>
                </a:solidFill>
                <a:latin typeface="Times New Roman"/>
                <a:ea typeface="DejaVu Sans"/>
              </a:rPr>
              <a:t>anywhere.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34"/>
              </a:spcBef>
              <a:buNone/>
            </a:pPr>
            <a:endParaRPr b="0" lang="en-IN" sz="226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Rectangle 7"/>
          <p:cNvSpPr/>
          <p:nvPr/>
        </p:nvSpPr>
        <p:spPr>
          <a:xfrm>
            <a:off x="0" y="0"/>
            <a:ext cx="12187800" cy="685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PlaceHolder 1"/>
          <p:cNvSpPr>
            <a:spLocks noGrp="1"/>
          </p:cNvSpPr>
          <p:nvPr>
            <p:ph/>
          </p:nvPr>
        </p:nvSpPr>
        <p:spPr>
          <a:xfrm>
            <a:off x="677160" y="1253160"/>
            <a:ext cx="6535080" cy="5366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algn="just">
              <a:lnSpc>
                <a:spcPct val="143000"/>
              </a:lnSpc>
              <a:spcBef>
                <a:spcPts val="737"/>
              </a:spcBef>
              <a:buNone/>
            </a:pP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</a:rPr>
              <a:t>In the existing system there is no availability to ask request to throw out the garbage in their apartment.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</a:rPr>
              <a:t>It takes lot of time to throw garbage and more physical effort is needed.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</a:rPr>
              <a:t>Existing system is only available to specific apartment in a specific place.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43000"/>
              </a:lnSpc>
              <a:spcBef>
                <a:spcPts val="737"/>
              </a:spcBef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br>
              <a:rPr sz="2000"/>
            </a:br>
            <a:br>
              <a:rPr sz="2000"/>
            </a:b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91" name="Rectangle 9"/>
          <p:cNvSpPr/>
          <p:nvPr/>
        </p:nvSpPr>
        <p:spPr>
          <a:xfrm>
            <a:off x="7534800" y="0"/>
            <a:ext cx="4656240" cy="6856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Straight Connector 11"/>
          <p:cNvSpPr/>
          <p:nvPr/>
        </p:nvSpPr>
        <p:spPr>
          <a:xfrm flipH="1">
            <a:off x="10590120" y="0"/>
            <a:ext cx="1059840" cy="6858000"/>
          </a:xfrm>
          <a:prstGeom prst="line">
            <a:avLst/>
          </a:prstGeom>
          <a:ln cap="rnd" w="9525">
            <a:solidFill>
              <a:srgbClr val="bfbfbf">
                <a:alpha val="70000"/>
              </a:srgb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3" name="Straight Connector 13"/>
          <p:cNvSpPr/>
          <p:nvPr/>
        </p:nvSpPr>
        <p:spPr>
          <a:xfrm flipH="1">
            <a:off x="7721280" y="3721320"/>
            <a:ext cx="4345560" cy="3136320"/>
          </a:xfrm>
          <a:prstGeom prst="line">
            <a:avLst/>
          </a:prstGeom>
          <a:ln cap="rnd" w="9525">
            <a:solidFill>
              <a:srgbClr val="bfbfbf">
                <a:alpha val="70000"/>
              </a:srgb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4" name="Rectangle 23"/>
          <p:cNvSpPr/>
          <p:nvPr/>
        </p:nvSpPr>
        <p:spPr>
          <a:xfrm>
            <a:off x="9181440" y="-8640"/>
            <a:ext cx="3006360" cy="6865560"/>
          </a:xfrm>
          <a:custGeom>
            <a:avLst/>
            <a:gdLst/>
            <a:ah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5" name="Rectangle 25"/>
          <p:cNvSpPr/>
          <p:nvPr/>
        </p:nvSpPr>
        <p:spPr>
          <a:xfrm>
            <a:off x="9603360" y="-8640"/>
            <a:ext cx="2587320" cy="6865560"/>
          </a:xfrm>
          <a:custGeom>
            <a:avLst/>
            <a:gdLst/>
            <a:ah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6" name="Isosceles Triangle 19"/>
          <p:cNvSpPr/>
          <p:nvPr/>
        </p:nvSpPr>
        <p:spPr>
          <a:xfrm>
            <a:off x="8932320" y="3048120"/>
            <a:ext cx="3258720" cy="38088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7" name="Rectangle 27"/>
          <p:cNvSpPr/>
          <p:nvPr/>
        </p:nvSpPr>
        <p:spPr>
          <a:xfrm>
            <a:off x="9334440" y="-8640"/>
            <a:ext cx="2853360" cy="6865560"/>
          </a:xfrm>
          <a:custGeom>
            <a:avLst/>
            <a:gdLst/>
            <a:ah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8" name="Rectangle 28"/>
          <p:cNvSpPr/>
          <p:nvPr/>
        </p:nvSpPr>
        <p:spPr>
          <a:xfrm>
            <a:off x="10898640" y="-8640"/>
            <a:ext cx="1289160" cy="6865560"/>
          </a:xfrm>
          <a:custGeom>
            <a:avLst/>
            <a:gdLst/>
            <a:ah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9" name="Rectangle 29"/>
          <p:cNvSpPr/>
          <p:nvPr/>
        </p:nvSpPr>
        <p:spPr>
          <a:xfrm>
            <a:off x="10938960" y="-8640"/>
            <a:ext cx="1248840" cy="6865560"/>
          </a:xfrm>
          <a:custGeom>
            <a:avLst/>
            <a:gdLst/>
            <a:ah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0" name="Isosceles Triangle 27"/>
          <p:cNvSpPr/>
          <p:nvPr/>
        </p:nvSpPr>
        <p:spPr>
          <a:xfrm>
            <a:off x="10371600" y="3589920"/>
            <a:ext cx="1816200" cy="32670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1" name="PlaceHolder 2"/>
          <p:cNvSpPr>
            <a:spLocks noGrp="1"/>
          </p:cNvSpPr>
          <p:nvPr>
            <p:ph type="title"/>
          </p:nvPr>
        </p:nvSpPr>
        <p:spPr>
          <a:xfrm>
            <a:off x="7829640" y="1253160"/>
            <a:ext cx="384048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ffffff"/>
                </a:solidFill>
                <a:latin typeface="Times New Roman"/>
              </a:rPr>
              <a:t>EXISTING                                         SYSTEM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Rectangle 7"/>
          <p:cNvSpPr/>
          <p:nvPr/>
        </p:nvSpPr>
        <p:spPr>
          <a:xfrm>
            <a:off x="0" y="-377640"/>
            <a:ext cx="12187800" cy="685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Rectangle 9"/>
          <p:cNvSpPr/>
          <p:nvPr/>
        </p:nvSpPr>
        <p:spPr>
          <a:xfrm>
            <a:off x="7534800" y="-171360"/>
            <a:ext cx="4656240" cy="6856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Straight Connector 11"/>
          <p:cNvSpPr/>
          <p:nvPr/>
        </p:nvSpPr>
        <p:spPr>
          <a:xfrm flipH="1">
            <a:off x="10590120" y="-171360"/>
            <a:ext cx="1059840" cy="6858000"/>
          </a:xfrm>
          <a:prstGeom prst="line">
            <a:avLst/>
          </a:prstGeom>
          <a:ln cap="rnd" w="9525">
            <a:solidFill>
              <a:srgbClr val="bfbfbf">
                <a:alpha val="70000"/>
              </a:srgb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05" name="Straight Connector 13"/>
          <p:cNvSpPr/>
          <p:nvPr/>
        </p:nvSpPr>
        <p:spPr>
          <a:xfrm flipH="1">
            <a:off x="7721280" y="3549960"/>
            <a:ext cx="4345560" cy="3136320"/>
          </a:xfrm>
          <a:prstGeom prst="line">
            <a:avLst/>
          </a:prstGeom>
          <a:ln cap="rnd" w="9525">
            <a:solidFill>
              <a:srgbClr val="bfbfbf">
                <a:alpha val="70000"/>
              </a:srgb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06" name="Rectangle 23"/>
          <p:cNvSpPr/>
          <p:nvPr/>
        </p:nvSpPr>
        <p:spPr>
          <a:xfrm>
            <a:off x="9181440" y="-180000"/>
            <a:ext cx="3006360" cy="6865560"/>
          </a:xfrm>
          <a:custGeom>
            <a:avLst/>
            <a:gdLst/>
            <a:ah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7" name="Rectangle 25"/>
          <p:cNvSpPr/>
          <p:nvPr/>
        </p:nvSpPr>
        <p:spPr>
          <a:xfrm>
            <a:off x="9603360" y="-180000"/>
            <a:ext cx="2587320" cy="6865560"/>
          </a:xfrm>
          <a:custGeom>
            <a:avLst/>
            <a:gdLst/>
            <a:ah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8" name="Isosceles Triangle 19"/>
          <p:cNvSpPr/>
          <p:nvPr/>
        </p:nvSpPr>
        <p:spPr>
          <a:xfrm>
            <a:off x="8932320" y="2876760"/>
            <a:ext cx="3258720" cy="38088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9" name="Rectangle 27"/>
          <p:cNvSpPr/>
          <p:nvPr/>
        </p:nvSpPr>
        <p:spPr>
          <a:xfrm>
            <a:off x="9334440" y="-180000"/>
            <a:ext cx="2853360" cy="6865560"/>
          </a:xfrm>
          <a:custGeom>
            <a:avLst/>
            <a:gdLst/>
            <a:ah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0" name="Rectangle 28"/>
          <p:cNvSpPr/>
          <p:nvPr/>
        </p:nvSpPr>
        <p:spPr>
          <a:xfrm>
            <a:off x="10898640" y="-180000"/>
            <a:ext cx="1289160" cy="6865560"/>
          </a:xfrm>
          <a:custGeom>
            <a:avLst/>
            <a:gdLst/>
            <a:ah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1" name="Rectangle 29"/>
          <p:cNvSpPr/>
          <p:nvPr/>
        </p:nvSpPr>
        <p:spPr>
          <a:xfrm>
            <a:off x="10938960" y="-180000"/>
            <a:ext cx="1248840" cy="6865560"/>
          </a:xfrm>
          <a:custGeom>
            <a:avLst/>
            <a:gdLst/>
            <a:ah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2" name="Isosceles Triangle 27"/>
          <p:cNvSpPr/>
          <p:nvPr/>
        </p:nvSpPr>
        <p:spPr>
          <a:xfrm>
            <a:off x="10371600" y="3418560"/>
            <a:ext cx="1816200" cy="32670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>
            <a:outerShdw blurRad="38160" dir="5400000" dist="2556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829640" y="1081800"/>
            <a:ext cx="384048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ffffff"/>
                </a:solidFill>
                <a:latin typeface="Times New Roman"/>
              </a:rPr>
              <a:t>PROPOSED                                       SYSTEM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14" name="Content Placeholder 1"/>
          <p:cNvSpPr/>
          <p:nvPr/>
        </p:nvSpPr>
        <p:spPr>
          <a:xfrm>
            <a:off x="180000" y="0"/>
            <a:ext cx="7032600" cy="719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90000"/>
          </a:bodyPr>
          <a:p>
            <a:pPr algn="just">
              <a:lnSpc>
                <a:spcPct val="143000"/>
              </a:lnSpc>
              <a:spcBef>
                <a:spcPts val="737"/>
              </a:spcBef>
              <a:buNone/>
            </a:pP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The proposed system provides an easy way to users where users can simply send a request to agency and give details of the garbage from anywhere and from anyplace.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Proposed system have the facility of selling recycled products to customer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The proposed system saves lot of time and no need of any physical effort.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,Sans-Serif"/>
              <a:buChar char="v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Advantages Of Proposed System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Menu driven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Eliminates manual intervention as far as possible </a:t>
            </a:r>
            <a:endParaRPr b="0" lang="en-IN" sz="2000" spc="-1" strike="noStrike">
              <a:latin typeface="Arial"/>
            </a:endParaRPr>
          </a:p>
          <a:p>
            <a:pPr marL="343080" indent="-343080" algn="just">
              <a:lnSpc>
                <a:spcPct val="143000"/>
              </a:lnSpc>
              <a:spcBef>
                <a:spcPts val="737"/>
              </a:spcBef>
              <a:buClr>
                <a:srgbClr val="90c226"/>
              </a:buClr>
              <a:buSzPct val="80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Error free modification facilities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43000"/>
              </a:lnSpc>
              <a:spcBef>
                <a:spcPts val="737"/>
              </a:spcBef>
              <a:buNone/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143000"/>
              </a:lnSpc>
              <a:spcBef>
                <a:spcPts val="737"/>
              </a:spcBef>
              <a:buNone/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br>
              <a:rPr sz="2000"/>
            </a:br>
            <a:br>
              <a:rPr sz="2000"/>
            </a:b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77160" y="609480"/>
            <a:ext cx="8595720" cy="131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5400" spc="-1" strike="noStrike">
                <a:solidFill>
                  <a:srgbClr val="90c226"/>
                </a:solidFill>
                <a:latin typeface="Corbel"/>
              </a:rPr>
              <a:t>STAKEHOLDERS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677160" y="2160720"/>
            <a:ext cx="8595720" cy="3879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343080" indent="-34308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"/>
            </a:pPr>
            <a:r>
              <a:rPr b="1" lang="en-US" sz="2400" spc="-1" strike="noStrike">
                <a:solidFill>
                  <a:srgbClr val="404040"/>
                </a:solidFill>
                <a:latin typeface="Times New Roman"/>
              </a:rPr>
              <a:t>ADMINISTRATOR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"/>
            </a:pPr>
            <a:r>
              <a:rPr b="1" lang="en-US" sz="2400" spc="-1" strike="noStrike">
                <a:solidFill>
                  <a:srgbClr val="404040"/>
                </a:solidFill>
                <a:latin typeface="Times New Roman"/>
              </a:rPr>
              <a:t>AGENCY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200000"/>
              </a:lnSpc>
              <a:spcBef>
                <a:spcPts val="1001"/>
              </a:spcBef>
              <a:buClr>
                <a:srgbClr val="90c226"/>
              </a:buClr>
              <a:buSzPct val="80000"/>
              <a:buFont typeface="Wingdings" charset="2"/>
              <a:buChar char=""/>
            </a:pPr>
            <a:r>
              <a:rPr b="1" lang="en-US" sz="2400" spc="-1" strike="noStrike">
                <a:solidFill>
                  <a:srgbClr val="404040"/>
                </a:solidFill>
                <a:latin typeface="Times New Roman"/>
              </a:rPr>
              <a:t>CUSTOMER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499680" y="0"/>
            <a:ext cx="8595720" cy="71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90c226"/>
                </a:solidFill>
                <a:latin typeface="Corbel"/>
              </a:rPr>
              <a:t>ADMINISTRATOR MODULE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-1447920" y="499320"/>
            <a:ext cx="11211840" cy="578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Signup their account. Then Login (No approval Required).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Add/View/Update/Delete  Agency details(Add agency as per the requirements)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</a:rPr>
              <a:t>View/Approve/Delete Customer details.(Confirm customers </a:t>
            </a: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after checking their profiles)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  <a:tabLst>
                <a:tab algn="l" pos="0"/>
              </a:tabLst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e-waste requests and updations. (Verify the customer requests and status of the request)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  <a:tabLst>
                <a:tab algn="l" pos="0"/>
              </a:tabLst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View/Solve complaints from customer side. ( Solve customer complaints directly)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  <a:tabLst>
                <a:tab algn="l" pos="0"/>
              </a:tabLst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Add/Update/Delete/View recycled product details. ( Add new products 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buClr>
                <a:srgbClr val="90c226"/>
              </a:buClr>
              <a:buSzPct val="80000"/>
              <a:buFont typeface="Wingdings,Sans-Serif"/>
              <a:buChar char="§"/>
              <a:tabLst>
                <a:tab algn="l" pos="0"/>
              </a:tabLst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View user request for product and can confirm delivery. (Give confirmation for delivery)</a:t>
            </a:r>
            <a:endParaRPr b="0" lang="en-IN" sz="2000" spc="-1" strike="noStrike">
              <a:latin typeface="Arial"/>
            </a:endParaRPr>
          </a:p>
          <a:p>
            <a:pPr lvl="4" marL="2057400" indent="-228600" algn="just">
              <a:lnSpc>
                <a:spcPct val="150000"/>
              </a:lnSpc>
              <a:spcBef>
                <a:spcPts val="774"/>
              </a:spcBef>
              <a:spcAft>
                <a:spcPts val="799"/>
              </a:spcAft>
              <a:buClr>
                <a:srgbClr val="90c226"/>
              </a:buClr>
              <a:buSzPct val="80000"/>
              <a:buFont typeface="Wingdings,Sans-Serif"/>
              <a:buChar char="§"/>
              <a:tabLst>
                <a:tab algn="l" pos="0"/>
              </a:tabLst>
            </a:pPr>
            <a:r>
              <a:rPr b="0" lang="en-IN" sz="2000" spc="-1" strike="noStrike">
                <a:solidFill>
                  <a:srgbClr val="404040"/>
                </a:solidFill>
                <a:latin typeface="Times New Roman"/>
                <a:ea typeface="Trebuchet MS"/>
              </a:rPr>
              <a:t>Logout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Application>LibreOffice/7.3.4.2$Windows_X86_64 LibreOffice_project/728fec16bd5f605073805c3c9e7c4212a0120dc5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2023-01-10T07:34:31Z</dcterms:created>
  <dc:creator/>
  <dc:description/>
  <dc:language>en-IN</dc:language>
  <cp:lastModifiedBy/>
  <dcterms:modified xsi:type="dcterms:W3CDTF">2023-01-13T01:32:52Z</dcterms:modified>
  <cp:revision>205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Widescreen</vt:lpwstr>
  </property>
  <property fmtid="{D5CDD505-2E9C-101B-9397-08002B2CF9AE}" pid="4" name="Slides">
    <vt:i4>20</vt:i4>
  </property>
</Properties>
</file>